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90" r:id="rId2"/>
  </p:sldMasterIdLst>
  <p:notesMasterIdLst>
    <p:notesMasterId r:id="rId7"/>
  </p:notesMasterIdLst>
  <p:handoutMasterIdLst>
    <p:handoutMasterId r:id="rId8"/>
  </p:handoutMasterIdLst>
  <p:sldIdLst>
    <p:sldId id="298" r:id="rId3"/>
    <p:sldId id="299" r:id="rId4"/>
    <p:sldId id="300" r:id="rId5"/>
    <p:sldId id="301" r:id="rId6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6" autoAdjust="0"/>
    <p:restoredTop sz="94660"/>
  </p:normalViewPr>
  <p:slideViewPr>
    <p:cSldViewPr>
      <p:cViewPr varScale="1">
        <p:scale>
          <a:sx n="88" d="100"/>
          <a:sy n="88" d="100"/>
        </p:scale>
        <p:origin x="-348" y="-108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pPr/>
              <a:t>10/16/2016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pPr/>
              <a:t>10/16/2016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8882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906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096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522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pPr/>
              <a:t>10/16/2016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70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DF0-FDDF-4143-9D8C-6AF41892E174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4520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4" y="1845735"/>
            <a:ext cx="4936474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69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5"/>
            <a:ext cx="4936474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37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177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392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BADBF3DD-8B6D-46AA-BCA9-242D4EF63DDF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617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tIns="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716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6E67D0-0200-42BE-A0B2-78C70FBBB312}" type="datetime1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1522876" y="5638800"/>
            <a:ext cx="914353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569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3914" r:id="rId12"/>
  </p:sldLayoutIdLst>
  <p:transition spd="slow">
    <p:cover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Discussion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957595"/>
              </p:ext>
            </p:extLst>
          </p:nvPr>
        </p:nvGraphicFramePr>
        <p:xfrm>
          <a:off x="809790" y="1921659"/>
          <a:ext cx="10510267" cy="399681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510267"/>
              </a:tblGrid>
              <a:tr h="5475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Group #1: Partner Value/Opportunity</a:t>
                      </a:r>
                      <a:endParaRPr lang="en-US" sz="2400" dirty="0"/>
                    </a:p>
                  </a:txBody>
                  <a:tcPr marL="121888" marR="121888"/>
                </a:tc>
              </a:tr>
              <a:tr h="34493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Moderator: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="1" baseline="0" dirty="0" smtClean="0"/>
                        <a:t>Jan Swinton</a:t>
                      </a:r>
                      <a:r>
                        <a:rPr lang="en-US" sz="2400" baseline="0" dirty="0" smtClean="0"/>
                        <a:t>, Glendale College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8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1900" dirty="0" smtClean="0"/>
                    </a:p>
                  </a:txBody>
                  <a:tcPr marL="121888" marR="121888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27446"/>
              </p:ext>
            </p:extLst>
          </p:nvPr>
        </p:nvGraphicFramePr>
        <p:xfrm>
          <a:off x="813683" y="3140859"/>
          <a:ext cx="10506374" cy="310807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253187"/>
                <a:gridCol w="5253187"/>
              </a:tblGrid>
              <a:tr h="341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</a:t>
                      </a:r>
                      <a:r>
                        <a:rPr lang="en-US" baseline="0" dirty="0" smtClean="0"/>
                        <a:t> to Answer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Recommended Outcomes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9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How</a:t>
                      </a:r>
                      <a:r>
                        <a:rPr lang="en-US" sz="1800" baseline="0" dirty="0" smtClean="0"/>
                        <a:t> can we create 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LA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regional impact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in collaboration with</a:t>
                      </a:r>
                      <a:r>
                        <a:rPr lang="en-US" sz="1800" baseline="0" dirty="0" smtClean="0"/>
                        <a:t> industry, workforce and education partners? (that state legislators find impressive)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482">
                <a:tc>
                  <a:txBody>
                    <a:bodyPr/>
                    <a:lstStyle/>
                    <a:p>
                      <a:r>
                        <a:rPr lang="en-US" dirty="0" smtClean="0"/>
                        <a:t>What </a:t>
                      </a:r>
                      <a:r>
                        <a:rPr lang="en-US" baseline="0" dirty="0" smtClean="0"/>
                        <a:t>are the signs (evidence) that our regional coordination is being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maximized with industry and workforce partnerships</a:t>
                      </a:r>
                      <a:r>
                        <a:rPr lang="en-US" baseline="0" dirty="0" smtClean="0"/>
                        <a:t>?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9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2219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Discussion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3790"/>
              </p:ext>
            </p:extLst>
          </p:nvPr>
        </p:nvGraphicFramePr>
        <p:xfrm>
          <a:off x="809790" y="1828800"/>
          <a:ext cx="10510267" cy="41295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510267"/>
              </a:tblGrid>
              <a:tr h="6802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Group #2: Partner Alignment</a:t>
                      </a:r>
                      <a:endParaRPr lang="en-US" sz="2400" dirty="0"/>
                    </a:p>
                  </a:txBody>
                  <a:tcPr marL="121888" marR="121888"/>
                </a:tc>
              </a:tr>
              <a:tr h="34493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Moderator: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="1" baseline="0" dirty="0" smtClean="0"/>
                        <a:t>Tricia Ramos</a:t>
                      </a:r>
                      <a:r>
                        <a:rPr lang="en-US" sz="2400" baseline="0" dirty="0" smtClean="0"/>
                        <a:t>, Santa Monica College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8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1900" dirty="0" smtClean="0"/>
                    </a:p>
                  </a:txBody>
                  <a:tcPr marL="121888" marR="121888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56323"/>
              </p:ext>
            </p:extLst>
          </p:nvPr>
        </p:nvGraphicFramePr>
        <p:xfrm>
          <a:off x="809789" y="3048000"/>
          <a:ext cx="10506374" cy="315404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294453"/>
                <a:gridCol w="5211921"/>
              </a:tblGrid>
              <a:tr h="354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</a:t>
                      </a:r>
                      <a:r>
                        <a:rPr lang="en-US" baseline="0" dirty="0" smtClean="0"/>
                        <a:t> to Answer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Recommended Outcomes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What</a:t>
                      </a:r>
                      <a:r>
                        <a:rPr lang="en-US" sz="1800" kern="1200" baseline="0" dirty="0" smtClean="0">
                          <a:effectLst/>
                        </a:rPr>
                        <a:t> are 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2 challenges/solutions </a:t>
                      </a:r>
                      <a:r>
                        <a:rPr lang="en-US" sz="1800" kern="1200" baseline="0" dirty="0" smtClean="0">
                          <a:effectLst/>
                        </a:rPr>
                        <a:t>that CTE has with each partner group </a:t>
                      </a:r>
                      <a:r>
                        <a:rPr lang="en-US" sz="1800" kern="1200" dirty="0" smtClean="0">
                          <a:effectLst/>
                        </a:rPr>
                        <a:t>? </a:t>
                      </a:r>
                      <a:r>
                        <a:rPr lang="en-US" sz="1600" kern="1200" dirty="0" smtClean="0">
                          <a:effectLst/>
                        </a:rPr>
                        <a:t>Local Workforce Development</a:t>
                      </a:r>
                      <a:r>
                        <a:rPr lang="en-US" sz="1600" kern="1200" baseline="0" dirty="0" smtClean="0">
                          <a:effectLst/>
                        </a:rPr>
                        <a:t> </a:t>
                      </a:r>
                      <a:r>
                        <a:rPr lang="en-US" sz="1600" kern="1200" dirty="0" smtClean="0">
                          <a:effectLst/>
                        </a:rPr>
                        <a:t>Boards (WDBs)</a:t>
                      </a:r>
                      <a:r>
                        <a:rPr lang="en-US" sz="1600" kern="1200" baseline="0" dirty="0" smtClean="0">
                          <a:effectLst/>
                        </a:rPr>
                        <a:t> / </a:t>
                      </a:r>
                      <a:r>
                        <a:rPr lang="en-US" sz="1600" kern="1200" dirty="0" smtClean="0">
                          <a:effectLst/>
                        </a:rPr>
                        <a:t>Adult Education</a:t>
                      </a:r>
                      <a:r>
                        <a:rPr lang="en-US" sz="1600" kern="1200" baseline="0" dirty="0" smtClean="0">
                          <a:effectLst/>
                        </a:rPr>
                        <a:t> / </a:t>
                      </a:r>
                      <a:r>
                        <a:rPr lang="en-US" sz="1600" kern="1200" dirty="0" smtClean="0">
                          <a:effectLst/>
                        </a:rPr>
                        <a:t>Local Educational Agencies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Interested Public 4 Year Universities</a:t>
                      </a:r>
                      <a:r>
                        <a:rPr lang="en-US" sz="1600" kern="1200" baseline="0" dirty="0" smtClean="0">
                          <a:effectLst/>
                        </a:rPr>
                        <a:t> /</a:t>
                      </a:r>
                      <a:r>
                        <a:rPr lang="en-US" sz="1600" kern="1200" dirty="0" smtClean="0">
                          <a:effectLst/>
                        </a:rPr>
                        <a:t>Economic Development</a:t>
                      </a:r>
                      <a:r>
                        <a:rPr lang="en-US" sz="1600" kern="1200" baseline="0" dirty="0" smtClean="0">
                          <a:effectLst/>
                        </a:rPr>
                        <a:t> /</a:t>
                      </a:r>
                      <a:r>
                        <a:rPr lang="en-US" sz="1600" kern="1200" dirty="0" smtClean="0">
                          <a:effectLst/>
                        </a:rPr>
                        <a:t>Industry Leaders</a:t>
                      </a:r>
                      <a:r>
                        <a:rPr lang="en-US" sz="1600" kern="1200" baseline="0" dirty="0" smtClean="0">
                          <a:effectLst/>
                        </a:rPr>
                        <a:t> /</a:t>
                      </a:r>
                      <a:r>
                        <a:rPr lang="en-US" sz="1600" kern="1200" dirty="0" smtClean="0">
                          <a:effectLst/>
                        </a:rPr>
                        <a:t>Local Civic Reps</a:t>
                      </a:r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81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we </a:t>
                      </a:r>
                      <a:r>
                        <a:rPr lang="en-US" sz="1800" kern="1200" dirty="0" smtClean="0">
                          <a:effectLst/>
                        </a:rPr>
                        <a:t>develop and prototype 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</a:rPr>
                        <a:t>innovative policies, practices, and services</a:t>
                      </a:r>
                      <a:r>
                        <a:rPr lang="en-US" sz="1800" kern="1200" dirty="0" smtClean="0">
                          <a:effectLst/>
                        </a:rPr>
                        <a:t> with industry,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workforce and education partners?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3733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Discussion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157202"/>
              </p:ext>
            </p:extLst>
          </p:nvPr>
        </p:nvGraphicFramePr>
        <p:xfrm>
          <a:off x="809790" y="1905000"/>
          <a:ext cx="10510267" cy="41295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510267"/>
              </a:tblGrid>
              <a:tr h="6802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Group #3: Student/Work-Based</a:t>
                      </a:r>
                      <a:r>
                        <a:rPr lang="en-US" sz="2400" baseline="0" dirty="0" smtClean="0"/>
                        <a:t> Readiness</a:t>
                      </a:r>
                      <a:endParaRPr lang="en-US" sz="2400" dirty="0"/>
                    </a:p>
                  </a:txBody>
                  <a:tcPr marL="121888" marR="121888"/>
                </a:tc>
              </a:tr>
              <a:tr h="34493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Moderator: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="1" baseline="0" dirty="0" smtClean="0"/>
                        <a:t>Alex Davis</a:t>
                      </a:r>
                      <a:r>
                        <a:rPr lang="en-US" sz="2400" baseline="0" dirty="0" smtClean="0"/>
                        <a:t>, LA City College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8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1900" dirty="0" smtClean="0"/>
                    </a:p>
                  </a:txBody>
                  <a:tcPr marL="121888" marR="121888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54387"/>
              </p:ext>
            </p:extLst>
          </p:nvPr>
        </p:nvGraphicFramePr>
        <p:xfrm>
          <a:off x="809789" y="3103871"/>
          <a:ext cx="10506374" cy="331723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294453"/>
                <a:gridCol w="5211921"/>
              </a:tblGrid>
              <a:tr h="354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</a:t>
                      </a:r>
                      <a:r>
                        <a:rPr lang="en-US" baseline="0" dirty="0" smtClean="0"/>
                        <a:t> to Answer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Recommended Outcomes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4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How do we develop the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right set of technical and soft skills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for student readiness across very different industries/sectors for both small and large business? 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81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we engage both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high school and college students</a:t>
                      </a:r>
                      <a:r>
                        <a:rPr lang="en-US" dirty="0" smtClean="0"/>
                        <a:t> in internships and job shadow opportunities with flexibility to student schedules and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still satisfy employer expectations</a:t>
                      </a:r>
                      <a:r>
                        <a:rPr lang="en-US" dirty="0" smtClean="0"/>
                        <a:t>?</a:t>
                      </a:r>
                      <a:r>
                        <a:rPr lang="en-US" baseline="0" dirty="0" smtClean="0"/>
                        <a:t>  Challenges/Solutions?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99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7386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Discussion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388740"/>
              </p:ext>
            </p:extLst>
          </p:nvPr>
        </p:nvGraphicFramePr>
        <p:xfrm>
          <a:off x="809790" y="1828800"/>
          <a:ext cx="10510267" cy="41295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510267"/>
              </a:tblGrid>
              <a:tr h="6802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Group #4: Project Priorities</a:t>
                      </a:r>
                      <a:r>
                        <a:rPr lang="en-US" sz="2400" baseline="0" dirty="0" smtClean="0"/>
                        <a:t> and Evaluation Rubric</a:t>
                      </a:r>
                      <a:endParaRPr lang="en-US" sz="2400" dirty="0"/>
                    </a:p>
                  </a:txBody>
                  <a:tcPr marL="121888" marR="121888"/>
                </a:tc>
              </a:tr>
              <a:tr h="34493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Moderator: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="1" baseline="0" dirty="0" smtClean="0"/>
                        <a:t>Priscilla Lopez</a:t>
                      </a:r>
                      <a:r>
                        <a:rPr lang="en-US" sz="2400" baseline="0" dirty="0" smtClean="0"/>
                        <a:t>, LA Harbor College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8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1900" dirty="0" smtClean="0"/>
                    </a:p>
                  </a:txBody>
                  <a:tcPr marL="121888" marR="121888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73511"/>
              </p:ext>
            </p:extLst>
          </p:nvPr>
        </p:nvGraphicFramePr>
        <p:xfrm>
          <a:off x="809789" y="3027671"/>
          <a:ext cx="10506374" cy="344854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294453"/>
                <a:gridCol w="5211921"/>
              </a:tblGrid>
              <a:tr h="3542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</a:t>
                      </a:r>
                      <a:r>
                        <a:rPr lang="en-US" baseline="0" dirty="0" smtClean="0"/>
                        <a:t> to Answer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Recommended Outcomes</a:t>
                      </a:r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6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criteria </a:t>
                      </a:r>
                      <a:r>
                        <a:rPr lang="en-US" dirty="0" smtClean="0"/>
                        <a:t>should we use to determine the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regional sector projects</a:t>
                      </a:r>
                      <a:r>
                        <a:rPr lang="en-US" baseline="0" dirty="0" smtClean="0"/>
                        <a:t> to implement in the LA Region and across campuses, across regions, and in some cases, across sectors? 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Please list criteria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for a rubric.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810"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criteria </a:t>
                      </a:r>
                      <a:r>
                        <a:rPr lang="en-US" dirty="0" smtClean="0"/>
                        <a:t>should we use to determine the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Across All - regional  projects</a:t>
                      </a:r>
                      <a:r>
                        <a:rPr lang="en-US" baseline="0" dirty="0" smtClean="0"/>
                        <a:t> to implement in the LA Region and across campuses, across regions, and in some cases, across sectors? 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Please list criteria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for a rubric.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99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91416" marR="914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7183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7D31"/>
      </a:accent1>
      <a:accent2>
        <a:srgbClr val="023160"/>
      </a:accent2>
      <a:accent3>
        <a:srgbClr val="A5A5A5"/>
      </a:accent3>
      <a:accent4>
        <a:srgbClr val="FFC000"/>
      </a:accent4>
      <a:accent5>
        <a:srgbClr val="1F3864"/>
      </a:accent5>
      <a:accent6>
        <a:srgbClr val="70AD47"/>
      </a:accent6>
      <a:hlink>
        <a:srgbClr val="ED7D31"/>
      </a:hlink>
      <a:folHlink>
        <a:srgbClr val="02316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864001-A60D-40C9-A6CD-1EE64ABC9F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327</Words>
  <Application>Microsoft Office PowerPoint</Application>
  <PresentationFormat>Custom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Retrospect</vt:lpstr>
      <vt:lpstr>Breakout Discussion</vt:lpstr>
      <vt:lpstr>Breakout Discussion</vt:lpstr>
      <vt:lpstr>Breakout Discussion</vt:lpstr>
      <vt:lpstr>Breakout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2016-09-28T14:32:22Z</dcterms:created>
  <dcterms:modified xsi:type="dcterms:W3CDTF">2016-10-16T17:10:39Z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TC034605449991</vt:lpwstr>
  </property>
</Properties>
</file>